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9"/>
  </p:notesMasterIdLst>
  <p:handoutMasterIdLst>
    <p:handoutMasterId r:id="rId30"/>
  </p:handoutMasterIdLst>
  <p:sldIdLst>
    <p:sldId id="258" r:id="rId5"/>
    <p:sldId id="284" r:id="rId6"/>
    <p:sldId id="272" r:id="rId7"/>
    <p:sldId id="262" r:id="rId8"/>
    <p:sldId id="356" r:id="rId9"/>
    <p:sldId id="357" r:id="rId10"/>
    <p:sldId id="358" r:id="rId11"/>
    <p:sldId id="359" r:id="rId12"/>
    <p:sldId id="362" r:id="rId13"/>
    <p:sldId id="256" r:id="rId14"/>
    <p:sldId id="268" r:id="rId15"/>
    <p:sldId id="364" r:id="rId16"/>
    <p:sldId id="365" r:id="rId17"/>
    <p:sldId id="366" r:id="rId18"/>
    <p:sldId id="276" r:id="rId19"/>
    <p:sldId id="367" r:id="rId20"/>
    <p:sldId id="381" r:id="rId21"/>
    <p:sldId id="278" r:id="rId22"/>
    <p:sldId id="369" r:id="rId23"/>
    <p:sldId id="372" r:id="rId24"/>
    <p:sldId id="373" r:id="rId25"/>
    <p:sldId id="274" r:id="rId26"/>
    <p:sldId id="380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40AF1-F5AB-46D4-A83C-7E5D8AD97FE3}" v="1" dt="2026-06-30T05:12:48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62275" autoAdjust="0"/>
  </p:normalViewPr>
  <p:slideViewPr>
    <p:cSldViewPr snapToGrid="0">
      <p:cViewPr varScale="1">
        <p:scale>
          <a:sx n="55" d="100"/>
          <a:sy n="55" d="100"/>
        </p:scale>
        <p:origin x="1470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noline NAK" userId="aa5eabcfc623a410" providerId="LiveId" clId="{6D0446DA-AE32-46CA-A1CC-B29CEAE67BF0}"/>
    <pc:docChg chg="custSel addSld delSld modSld">
      <pc:chgData name="Channoline NAK" userId="aa5eabcfc623a410" providerId="LiveId" clId="{6D0446DA-AE32-46CA-A1CC-B29CEAE67BF0}" dt="2026-06-30T05:14:07.262" v="105" actId="20577"/>
      <pc:docMkLst>
        <pc:docMk/>
      </pc:docMkLst>
      <pc:sldChg chg="del">
        <pc:chgData name="Channoline NAK" userId="aa5eabcfc623a410" providerId="LiveId" clId="{6D0446DA-AE32-46CA-A1CC-B29CEAE67BF0}" dt="2026-06-30T05:12:56.306" v="79" actId="2696"/>
        <pc:sldMkLst>
          <pc:docMk/>
          <pc:sldMk cId="0" sldId="257"/>
        </pc:sldMkLst>
      </pc:sldChg>
      <pc:sldChg chg="modSp add mod setBg modNotesTx">
        <pc:chgData name="Channoline NAK" userId="aa5eabcfc623a410" providerId="LiveId" clId="{6D0446DA-AE32-46CA-A1CC-B29CEAE67BF0}" dt="2026-06-30T05:13:18.693" v="87" actId="20577"/>
        <pc:sldMkLst>
          <pc:docMk/>
          <pc:sldMk cId="0" sldId="268"/>
        </pc:sldMkLst>
        <pc:spChg chg="mod">
          <ac:chgData name="Channoline NAK" userId="aa5eabcfc623a410" providerId="LiveId" clId="{6D0446DA-AE32-46CA-A1CC-B29CEAE67BF0}" dt="2026-06-30T05:13:18.693" v="87" actId="20577"/>
          <ac:spMkLst>
            <pc:docMk/>
            <pc:sldMk cId="0" sldId="268"/>
            <ac:spMk id="4" creationId="{00000000-0000-0000-0000-000000000000}"/>
          </ac:spMkLst>
        </pc:spChg>
      </pc:sldChg>
      <pc:sldChg chg="del">
        <pc:chgData name="Channoline NAK" userId="aa5eabcfc623a410" providerId="LiveId" clId="{6D0446DA-AE32-46CA-A1CC-B29CEAE67BF0}" dt="2026-06-30T05:13:42.898" v="88" actId="47"/>
        <pc:sldMkLst>
          <pc:docMk/>
          <pc:sldMk cId="1596697538" sldId="363"/>
        </pc:sldMkLst>
      </pc:sldChg>
      <pc:sldChg chg="modNotesTx">
        <pc:chgData name="Channoline NAK" userId="aa5eabcfc623a410" providerId="LiveId" clId="{6D0446DA-AE32-46CA-A1CC-B29CEAE67BF0}" dt="2026-06-30T05:14:07.262" v="105" actId="20577"/>
        <pc:sldMkLst>
          <pc:docMk/>
          <pc:sldMk cId="2742811347" sldId="364"/>
        </pc:sldMkLst>
      </pc:sldChg>
      <pc:sldChg chg="modSp mod">
        <pc:chgData name="Channoline NAK" userId="aa5eabcfc623a410" providerId="LiveId" clId="{6D0446DA-AE32-46CA-A1CC-B29CEAE67BF0}" dt="2026-06-30T05:07:25.845" v="75" actId="1076"/>
        <pc:sldMkLst>
          <pc:docMk/>
          <pc:sldMk cId="3458405808" sldId="372"/>
        </pc:sldMkLst>
        <pc:spChg chg="mod">
          <ac:chgData name="Channoline NAK" userId="aa5eabcfc623a410" providerId="LiveId" clId="{6D0446DA-AE32-46CA-A1CC-B29CEAE67BF0}" dt="2026-06-30T05:07:25.845" v="75" actId="1076"/>
          <ac:spMkLst>
            <pc:docMk/>
            <pc:sldMk cId="3458405808" sldId="372"/>
            <ac:spMk id="8" creationId="{76554749-0C3D-E361-3ED7-46E359806F13}"/>
          </ac:spMkLst>
        </pc:spChg>
      </pc:sldChg>
      <pc:sldChg chg="modSp mod">
        <pc:chgData name="Channoline NAK" userId="aa5eabcfc623a410" providerId="LiveId" clId="{6D0446DA-AE32-46CA-A1CC-B29CEAE67BF0}" dt="2026-06-30T05:06:31.127" v="17" actId="20577"/>
        <pc:sldMkLst>
          <pc:docMk/>
          <pc:sldMk cId="2480741676" sldId="373"/>
        </pc:sldMkLst>
        <pc:spChg chg="mod">
          <ac:chgData name="Channoline NAK" userId="aa5eabcfc623a410" providerId="LiveId" clId="{6D0446DA-AE32-46CA-A1CC-B29CEAE67BF0}" dt="2026-06-30T05:06:31.127" v="17" actId="20577"/>
          <ac:spMkLst>
            <pc:docMk/>
            <pc:sldMk cId="2480741676" sldId="373"/>
            <ac:spMk id="8" creationId="{2D1B6764-B8AA-9FD2-E882-65E191F7CB7E}"/>
          </ac:spMkLst>
        </pc:spChg>
      </pc:sldChg>
      <pc:sldChg chg="del">
        <pc:chgData name="Channoline NAK" userId="aa5eabcfc623a410" providerId="LiveId" clId="{6D0446DA-AE32-46CA-A1CC-B29CEAE67BF0}" dt="2026-06-30T05:13:42.898" v="88" actId="47"/>
        <pc:sldMkLst>
          <pc:docMk/>
          <pc:sldMk cId="2991787247" sldId="375"/>
        </pc:sldMkLst>
      </pc:sldChg>
      <pc:sldChg chg="del">
        <pc:chgData name="Channoline NAK" userId="aa5eabcfc623a410" providerId="LiveId" clId="{6D0446DA-AE32-46CA-A1CC-B29CEAE67BF0}" dt="2026-06-30T05:13:42.898" v="88" actId="47"/>
        <pc:sldMkLst>
          <pc:docMk/>
          <pc:sldMk cId="3014245685" sldId="376"/>
        </pc:sldMkLst>
      </pc:sldChg>
      <pc:sldChg chg="del">
        <pc:chgData name="Channoline NAK" userId="aa5eabcfc623a410" providerId="LiveId" clId="{6D0446DA-AE32-46CA-A1CC-B29CEAE67BF0}" dt="2026-06-30T05:13:42.898" v="88" actId="47"/>
        <pc:sldMkLst>
          <pc:docMk/>
          <pc:sldMk cId="3479750792" sldId="377"/>
        </pc:sldMkLst>
      </pc:sldChg>
      <pc:sldChg chg="del">
        <pc:chgData name="Channoline NAK" userId="aa5eabcfc623a410" providerId="LiveId" clId="{6D0446DA-AE32-46CA-A1CC-B29CEAE67BF0}" dt="2026-06-30T05:13:42.898" v="88" actId="47"/>
        <pc:sldMkLst>
          <pc:docMk/>
          <pc:sldMk cId="1205838309" sldId="378"/>
        </pc:sldMkLst>
      </pc:sldChg>
      <pc:sldChg chg="del">
        <pc:chgData name="Channoline NAK" userId="aa5eabcfc623a410" providerId="LiveId" clId="{6D0446DA-AE32-46CA-A1CC-B29CEAE67BF0}" dt="2026-06-30T05:13:42.898" v="88" actId="47"/>
        <pc:sldMkLst>
          <pc:docMk/>
          <pc:sldMk cId="2083783148" sldId="379"/>
        </pc:sldMkLst>
      </pc:sldChg>
      <pc:sldChg chg="addSp new mod">
        <pc:chgData name="Channoline NAK" userId="aa5eabcfc623a410" providerId="LiveId" clId="{6D0446DA-AE32-46CA-A1CC-B29CEAE67BF0}" dt="2026-06-30T05:08:07.420" v="77" actId="22"/>
        <pc:sldMkLst>
          <pc:docMk/>
          <pc:sldMk cId="1659446611" sldId="381"/>
        </pc:sldMkLst>
        <pc:picChg chg="add">
          <ac:chgData name="Channoline NAK" userId="aa5eabcfc623a410" providerId="LiveId" clId="{6D0446DA-AE32-46CA-A1CC-B29CEAE67BF0}" dt="2026-06-30T05:08:07.420" v="77" actId="22"/>
          <ac:picMkLst>
            <pc:docMk/>
            <pc:sldMk cId="1659446611" sldId="381"/>
            <ac:picMk id="3" creationId="{D387FE25-29EC-5319-90D5-3A8D6D8B6614}"/>
          </ac:picMkLst>
        </pc:picChg>
      </pc:sldChg>
      <pc:sldChg chg="del">
        <pc:chgData name="Channoline NAK" userId="aa5eabcfc623a410" providerId="LiveId" clId="{6D0446DA-AE32-46CA-A1CC-B29CEAE67BF0}" dt="2026-06-30T05:05:51.379" v="0" actId="2696"/>
        <pc:sldMkLst>
          <pc:docMk/>
          <pc:sldMk cId="873010706" sldId="509"/>
        </pc:sldMkLst>
      </pc:sldChg>
      <pc:sldChg chg="del">
        <pc:chgData name="Channoline NAK" userId="aa5eabcfc623a410" providerId="LiveId" clId="{6D0446DA-AE32-46CA-A1CC-B29CEAE67BF0}" dt="2026-06-30T05:05:51.379" v="0" actId="2696"/>
        <pc:sldMkLst>
          <pc:docMk/>
          <pc:sldMk cId="3195410364" sldId="510"/>
        </pc:sldMkLst>
      </pc:sldChg>
      <pc:sldChg chg="del">
        <pc:chgData name="Channoline NAK" userId="aa5eabcfc623a410" providerId="LiveId" clId="{6D0446DA-AE32-46CA-A1CC-B29CEAE67BF0}" dt="2026-06-30T05:05:51.379" v="0" actId="2696"/>
        <pc:sldMkLst>
          <pc:docMk/>
          <pc:sldMk cId="3545640263" sldId="511"/>
        </pc:sldMkLst>
      </pc:sldChg>
      <pc:sldMasterChg chg="delSldLayout">
        <pc:chgData name="Channoline NAK" userId="aa5eabcfc623a410" providerId="LiveId" clId="{6D0446DA-AE32-46CA-A1CC-B29CEAE67BF0}" dt="2026-06-30T05:05:51.379" v="0" actId="2696"/>
        <pc:sldMasterMkLst>
          <pc:docMk/>
          <pc:sldMasterMk cId="1690285712" sldId="2147483717"/>
        </pc:sldMasterMkLst>
        <pc:sldLayoutChg chg="del">
          <pc:chgData name="Channoline NAK" userId="aa5eabcfc623a410" providerId="LiveId" clId="{6D0446DA-AE32-46CA-A1CC-B29CEAE67BF0}" dt="2026-06-30T05:05:51.379" v="0" actId="2696"/>
          <pc:sldLayoutMkLst>
            <pc:docMk/>
            <pc:sldMasterMk cId="1690285712" sldId="2147483717"/>
            <pc:sldLayoutMk cId="501622898" sldId="2147483728"/>
          </pc:sldLayoutMkLst>
        </pc:sldLayoutChg>
        <pc:sldLayoutChg chg="del">
          <pc:chgData name="Channoline NAK" userId="aa5eabcfc623a410" providerId="LiveId" clId="{6D0446DA-AE32-46CA-A1CC-B29CEAE67BF0}" dt="2026-06-30T05:05:51.379" v="0" actId="2696"/>
          <pc:sldLayoutMkLst>
            <pc:docMk/>
            <pc:sldMasterMk cId="1690285712" sldId="2147483717"/>
            <pc:sldLayoutMk cId="91629454" sldId="21474837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BEB30-7E49-B37F-317B-514C8D7F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5CA8D-6EA1-59FC-3D8E-A58C1D9C2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6F677-0F50-7D08-6309-7D68702B4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Member’s category </a:t>
            </a:r>
          </a:p>
          <a:p>
            <a:endParaRPr lang="en-US" dirty="0"/>
          </a:p>
          <a:p>
            <a:r>
              <a:rPr lang="en-US" dirty="0"/>
              <a:t>Full Member</a:t>
            </a:r>
          </a:p>
          <a:p>
            <a:r>
              <a:rPr lang="en-US" dirty="0"/>
              <a:t>Associated member</a:t>
            </a:r>
          </a:p>
          <a:p>
            <a:r>
              <a:rPr lang="en-US" dirty="0"/>
              <a:t>Ordinary member</a:t>
            </a:r>
          </a:p>
          <a:p>
            <a:r>
              <a:rPr lang="en-US" dirty="0"/>
              <a:t>Sponsors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A94D-02E3-B2A2-BB98-6D75898EF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689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AC4D4-57EA-4B19-200A-FAE98435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67950-A20D-7E16-5BB4-16A1902CF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3D56A-30AD-CBF2-A55C-94DBE7BEE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9CD7E-9A2F-CDE2-2184-ADDCC4CEA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8090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718A1-3C0F-4C03-BC61-4D45DBEA5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3FB39-90B5-B91E-0AB3-855CEEA1F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DF28B-F4C8-9FAD-78B2-5DA1EBDC2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0A4B6-3B46-8742-EFD8-576C35F43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655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CAM-DMC Committee member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46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CTF small </a:t>
            </a:r>
          </a:p>
          <a:p>
            <a:r>
              <a:rPr lang="en-US" dirty="0"/>
              <a:t>Logo association bigger </a:t>
            </a:r>
          </a:p>
          <a:p>
            <a:r>
              <a:rPr lang="en-US" dirty="0"/>
              <a:t>Title each other = CTF Ex-Com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8102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83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BFD01-B72F-F996-12F4-60C60847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AB02F-AAAD-6C18-4292-8599310CD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C0C0B-ED2A-517E-CB09-43641314A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D95EF-73F8-899A-CC57-8EE103263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639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4FAC1-083C-93FE-DCE0-68F6C5EE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EB8C4-E2EE-704C-0FFE-6FC9581AB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4400B-9E0D-517A-7197-F82A70D04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511F-0ADC-3FFE-15C5-2CE45B624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5459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31AAF-2E86-FC43-80E3-71D758E1C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4C38B-266A-E324-44C5-1DDD4FD10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9606E-51AF-CED2-A4E9-CB91A7DF7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Cooperated company </a:t>
            </a:r>
          </a:p>
          <a:p>
            <a:r>
              <a:rPr lang="en-US" dirty="0"/>
              <a:t>Chamber of Commerce/Tourism </a:t>
            </a:r>
          </a:p>
          <a:p>
            <a:r>
              <a:rPr lang="en-US" dirty="0"/>
              <a:t>NGO’s (Tourism)</a:t>
            </a:r>
          </a:p>
          <a:p>
            <a:r>
              <a:rPr lang="en-US" dirty="0"/>
              <a:t>Ordinary member = CBET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2C21-141D-0871-0B1C-A0114DCE8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651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5258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– Data </a:t>
            </a:r>
          </a:p>
          <a:p>
            <a:r>
              <a:rPr lang="en-US" dirty="0"/>
              <a:t>CDRI =&gt; Target tourism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70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87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F53A-C51F-1D51-6349-AEE89855C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664A1-E9C7-9B65-F6C3-6565B9D4A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1A5DB-E146-796C-B31E-3563304A3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31DD6-9E05-948B-2A42-E268F341E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910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59217-3CB0-CA37-DE10-12396746D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A004E-51BF-8513-ED04-63ACC8C1D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75828-C0F2-A4B4-B212-1CF37AC59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920F-C75B-EAA0-8575-BF6C0A012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89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9424-E3F9-DD83-1DD1-EFFBB840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63913-1CFA-F46C-3112-3554D0FB1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A0F56-662C-0358-83BC-4502B50BE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82DB5-8346-A3EB-A89F-FEC88BE43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24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A68FD-7DF9-A3B5-A85F-36085A40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78AF4-8E7D-42C3-9FA9-368F4A072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AF0E1-FD23-C824-B78F-D82773B44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03182-44E1-4336-15C5-0993E04E6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95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046E9-DBD4-44BA-A272-EED89338EB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6/30/2026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99" y="1885125"/>
            <a:ext cx="3560313" cy="3129698"/>
          </a:xfrm>
        </p:spPr>
        <p:txBody>
          <a:bodyPr anchor="ctr">
            <a:normAutofit/>
          </a:bodyPr>
          <a:lstStyle/>
          <a:p>
            <a:r>
              <a:rPr lang="en-US" sz="3400" dirty="0"/>
              <a:t>Federation Profile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E45E7-E822-DE0B-F65A-148111C1F716}"/>
              </a:ext>
            </a:extLst>
          </p:cNvPr>
          <p:cNvSpPr txBox="1"/>
          <p:nvPr/>
        </p:nvSpPr>
        <p:spPr>
          <a:xfrm>
            <a:off x="5773947" y="5473087"/>
            <a:ext cx="5543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STONGER TOGETHER IN TOURISM </a:t>
            </a:r>
          </a:p>
        </p:txBody>
      </p:sp>
      <p:pic>
        <p:nvPicPr>
          <p:cNvPr id="14" name="Picture Placeholder 13" descr="A green leaf with white text&#10;&#10;Description automatically generated">
            <a:extLst>
              <a:ext uri="{FF2B5EF4-FFF2-40B4-BE49-F238E27FC236}">
                <a16:creationId xmlns:a16="http://schemas.microsoft.com/office/drawing/2014/main" id="{7258C29D-84C4-100A-737F-24F91AD38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r="3" b="13069"/>
          <a:stretch/>
        </p:blipFill>
        <p:spPr>
          <a:xfrm>
            <a:off x="5458984" y="446050"/>
            <a:ext cx="5713841" cy="4868609"/>
          </a:xfrm>
          <a:noFill/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7897"/>
          <a:stretch>
            <a:fillRect/>
          </a:stretch>
        </p:blipFill>
        <p:spPr>
          <a:xfrm>
            <a:off x="0" y="28575"/>
            <a:ext cx="11229109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0172768" y="4838768"/>
            <a:ext cx="2019233" cy="2019233"/>
          </a:xfrm>
          <a:custGeom>
            <a:avLst/>
            <a:gdLst/>
            <a:ahLst/>
            <a:cxnLst/>
            <a:rect l="l" t="t" r="r" b="b"/>
            <a:pathLst>
              <a:path w="3028849" h="3028849">
                <a:moveTo>
                  <a:pt x="3028849" y="3028849"/>
                </a:moveTo>
                <a:lnTo>
                  <a:pt x="0" y="3028849"/>
                </a:lnTo>
                <a:lnTo>
                  <a:pt x="0" y="0"/>
                </a:lnTo>
                <a:lnTo>
                  <a:pt x="3028849" y="0"/>
                </a:lnTo>
                <a:lnTo>
                  <a:pt x="3028849" y="30288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" y="1"/>
            <a:ext cx="1392607" cy="1392607"/>
          </a:xfrm>
          <a:custGeom>
            <a:avLst/>
            <a:gdLst/>
            <a:ahLst/>
            <a:cxnLst/>
            <a:rect l="l" t="t" r="r" b="b"/>
            <a:pathLst>
              <a:path w="2088911" h="2088911">
                <a:moveTo>
                  <a:pt x="0" y="0"/>
                </a:moveTo>
                <a:lnTo>
                  <a:pt x="2088911" y="0"/>
                </a:lnTo>
                <a:lnTo>
                  <a:pt x="2088911" y="2088911"/>
                </a:lnTo>
                <a:lnTo>
                  <a:pt x="0" y="20889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524000" y="170765"/>
            <a:ext cx="9770024" cy="177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E55B4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Strategy Plan  </a:t>
            </a:r>
          </a:p>
          <a:p>
            <a:pPr>
              <a:lnSpc>
                <a:spcPts val="2800"/>
              </a:lnSpc>
            </a:pPr>
            <a:endParaRPr lang="en-US" sz="2000" b="1" dirty="0">
              <a:solidFill>
                <a:srgbClr val="0E55B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E55B4"/>
                </a:solidFill>
                <a:latin typeface="Poppins"/>
                <a:ea typeface="Poppins"/>
                <a:cs typeface="Poppins"/>
                <a:sym typeface="Poppins"/>
              </a:rPr>
              <a:t>Present the 5 pillars CTF Strategy 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0E55B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0E55B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B2743-664B-DB57-6A79-D1774979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1586765"/>
            <a:ext cx="10110611" cy="5271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FFE862-A383-5E8C-1B6C-F7BE7629C12F}"/>
              </a:ext>
            </a:extLst>
          </p:cNvPr>
          <p:cNvSpPr txBox="1"/>
          <p:nvPr/>
        </p:nvSpPr>
        <p:spPr>
          <a:xfrm>
            <a:off x="3154347" y="1862509"/>
            <a:ext cx="1320800" cy="1795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867" b="1" dirty="0"/>
          </a:p>
          <a:p>
            <a:pPr algn="ctr"/>
            <a:r>
              <a:rPr lang="en-US" sz="1867" b="1" dirty="0"/>
              <a:t>Advocacy</a:t>
            </a:r>
          </a:p>
          <a:p>
            <a:pPr algn="ctr"/>
            <a:endParaRPr lang="en-US" sz="1867" b="1" dirty="0"/>
          </a:p>
          <a:p>
            <a:pPr algn="ctr"/>
            <a:endParaRPr lang="en-US" sz="1867" b="1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EA6C9-C2C7-972C-01BA-E93A20DE89E3}"/>
              </a:ext>
            </a:extLst>
          </p:cNvPr>
          <p:cNvSpPr txBox="1"/>
          <p:nvPr/>
        </p:nvSpPr>
        <p:spPr>
          <a:xfrm>
            <a:off x="8851967" y="2576203"/>
            <a:ext cx="1409633" cy="1056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/>
              <a:t>Membership Growth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A0B6C-A974-A779-23FE-10C449C46417}"/>
              </a:ext>
            </a:extLst>
          </p:cNvPr>
          <p:cNvSpPr txBox="1"/>
          <p:nvPr/>
        </p:nvSpPr>
        <p:spPr>
          <a:xfrm>
            <a:off x="1173385" y="1887434"/>
            <a:ext cx="17272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333" b="1" dirty="0"/>
          </a:p>
          <a:p>
            <a:pPr algn="ctr"/>
            <a:r>
              <a:rPr lang="en-US" sz="1867" b="1" dirty="0"/>
              <a:t>Sustainability and Resilience</a:t>
            </a:r>
          </a:p>
          <a:p>
            <a:pPr algn="ctr"/>
            <a:endParaRPr lang="en-US" sz="1333" b="1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432BB-9357-9122-D619-7E3B4FDF1F61}"/>
              </a:ext>
            </a:extLst>
          </p:cNvPr>
          <p:cNvSpPr txBox="1"/>
          <p:nvPr/>
        </p:nvSpPr>
        <p:spPr>
          <a:xfrm>
            <a:off x="6930818" y="1787905"/>
            <a:ext cx="1539245" cy="1898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867" b="1" dirty="0"/>
          </a:p>
          <a:p>
            <a:pPr algn="ctr"/>
            <a:r>
              <a:rPr lang="en-US" sz="1867" b="1" dirty="0"/>
              <a:t>Destination </a:t>
            </a:r>
          </a:p>
          <a:p>
            <a:pPr algn="ctr"/>
            <a:r>
              <a:rPr lang="en-US" sz="1867" b="1" dirty="0"/>
              <a:t>Marketing</a:t>
            </a:r>
          </a:p>
          <a:p>
            <a:pPr algn="ctr"/>
            <a:endParaRPr lang="en-US" sz="1867" b="1" dirty="0"/>
          </a:p>
          <a:p>
            <a:pPr algn="ctr"/>
            <a:endParaRPr lang="en-US" sz="1867" b="1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A528A-8176-FBED-3ECB-26B7293DE268}"/>
              </a:ext>
            </a:extLst>
          </p:cNvPr>
          <p:cNvSpPr txBox="1"/>
          <p:nvPr/>
        </p:nvSpPr>
        <p:spPr>
          <a:xfrm>
            <a:off x="4898533" y="1767750"/>
            <a:ext cx="1684312" cy="1898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867" b="1" dirty="0"/>
          </a:p>
          <a:p>
            <a:pPr algn="ctr"/>
            <a:r>
              <a:rPr lang="en-US" sz="1867" b="1" dirty="0"/>
              <a:t>Education Development</a:t>
            </a:r>
          </a:p>
          <a:p>
            <a:pPr algn="ctr"/>
            <a:endParaRPr lang="en-US" sz="1867" b="1" dirty="0"/>
          </a:p>
          <a:p>
            <a:pPr algn="ctr"/>
            <a:endParaRPr lang="en-US" sz="1867" b="1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0D485-EC3F-3860-FB6D-06F65CF8FD10}"/>
              </a:ext>
            </a:extLst>
          </p:cNvPr>
          <p:cNvSpPr txBox="1"/>
          <p:nvPr/>
        </p:nvSpPr>
        <p:spPr>
          <a:xfrm>
            <a:off x="8851967" y="1748804"/>
            <a:ext cx="1496609" cy="1610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867" b="1" dirty="0"/>
          </a:p>
          <a:p>
            <a:pPr algn="ctr"/>
            <a:r>
              <a:rPr lang="en-US" sz="1867" b="1" dirty="0"/>
              <a:t>Membership Growth</a:t>
            </a:r>
          </a:p>
          <a:p>
            <a:pPr algn="ctr"/>
            <a:endParaRPr lang="en-US" sz="1867" b="1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11215-3800-3FD7-402A-9AE4F133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9F52F7-37C4-CDB5-0C19-0817CCE6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34875-67BB-1F2B-59BA-F22FD1661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9CC093-4E70-9EB8-A4CE-954639D61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620A6C-25AD-8B54-6BD2-66EACCA4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groups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22A8F3-4E4A-6D1C-9458-D5671C6B0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FDD77E-4E20-D88E-C10E-2028D0A1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313" y="2023263"/>
            <a:ext cx="4241799" cy="4722341"/>
          </a:xfrm>
        </p:spPr>
        <p:txBody>
          <a:bodyPr vert="horz" lIns="0" tIns="45720" rIns="0" bIns="45720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+mj-lt"/>
              </a:rPr>
              <a:t> </a:t>
            </a:r>
            <a:r>
              <a:rPr lang="en-US" sz="3600" b="1" dirty="0">
                <a:effectLst/>
              </a:rPr>
              <a:t>Tourism Associations:</a:t>
            </a:r>
          </a:p>
          <a:p>
            <a:r>
              <a:rPr lang="en-US" sz="3600" dirty="0"/>
              <a:t>Cambodia Hotel Association</a:t>
            </a:r>
          </a:p>
          <a:p>
            <a:r>
              <a:rPr lang="en-US" sz="3600" dirty="0"/>
              <a:t>Cambodia Restaurant Association</a:t>
            </a:r>
          </a:p>
          <a:p>
            <a:r>
              <a:rPr lang="en-US" sz="3600" dirty="0"/>
              <a:t>Cambodia Chef Society</a:t>
            </a:r>
          </a:p>
          <a:p>
            <a:r>
              <a:rPr lang="en-US" sz="3600" dirty="0"/>
              <a:t>Pacific Asia Travel Association in Cambodia (PATACC) </a:t>
            </a:r>
          </a:p>
          <a:p>
            <a:r>
              <a:rPr lang="en-US" sz="3600" dirty="0"/>
              <a:t>CAMDMC (Cambodia Destination Management Company)</a:t>
            </a:r>
          </a:p>
          <a:p>
            <a:r>
              <a:rPr lang="en-US" sz="3600" dirty="0"/>
              <a:t>Cambodia Spa and Wellness Association</a:t>
            </a:r>
          </a:p>
          <a:p>
            <a:r>
              <a:rPr lang="en-US" sz="3600" dirty="0"/>
              <a:t>Cambodia Airport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AutoShape 2" descr="2,000+ Free Check List &amp; List Images - Pixabay">
            <a:extLst>
              <a:ext uri="{FF2B5EF4-FFF2-40B4-BE49-F238E27FC236}">
                <a16:creationId xmlns:a16="http://schemas.microsoft.com/office/drawing/2014/main" id="{EDB27DC9-F714-3707-85BF-E281B1731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D834F-8298-4DE8-E089-70E9E7843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6" y="2530849"/>
            <a:ext cx="2644488" cy="1983366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75FB495-F6C9-3FC5-9009-F551000AA4E4}"/>
              </a:ext>
            </a:extLst>
          </p:cNvPr>
          <p:cNvSpPr txBox="1">
            <a:spLocks/>
          </p:cNvSpPr>
          <p:nvPr/>
        </p:nvSpPr>
        <p:spPr>
          <a:xfrm>
            <a:off x="7967383" y="2415670"/>
            <a:ext cx="3962399" cy="437753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6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+mj-lt"/>
              </a:rPr>
              <a:t>Siem Reap Tourism Club (STC) </a:t>
            </a:r>
          </a:p>
          <a:p>
            <a:r>
              <a:rPr lang="en-US" sz="3600" b="1" dirty="0">
                <a:latin typeface="+mj-lt"/>
              </a:rPr>
              <a:t>Professional Institute of Excellence (PIE)</a:t>
            </a:r>
          </a:p>
          <a:p>
            <a:r>
              <a:rPr lang="en-US" sz="3600" b="1" dirty="0">
                <a:latin typeface="+mj-lt"/>
              </a:rPr>
              <a:t>Cambodia Association of Travel Agents </a:t>
            </a:r>
          </a:p>
          <a:p>
            <a:r>
              <a:rPr lang="en-US" sz="3600" b="1" dirty="0" err="1">
                <a:latin typeface="+mj-lt"/>
              </a:rPr>
              <a:t>EuroCham</a:t>
            </a:r>
            <a:r>
              <a:rPr lang="en-US" sz="3600" b="1" dirty="0">
                <a:latin typeface="+mj-lt"/>
              </a:rPr>
              <a:t> – Tourism Hospitality Committee </a:t>
            </a:r>
          </a:p>
          <a:p>
            <a:r>
              <a:rPr lang="en-US" sz="3600" b="1" dirty="0">
                <a:latin typeface="+mj-lt"/>
              </a:rPr>
              <a:t>Phnom Penh Tour Guide Association </a:t>
            </a:r>
          </a:p>
          <a:p>
            <a:r>
              <a:rPr lang="en-US" sz="3600" b="1" dirty="0">
                <a:latin typeface="+mj-lt"/>
              </a:rPr>
              <a:t>Siem Reap Tour Guide Association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81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A4A77-0928-1881-5B3F-C17BE50D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B000675-63C2-32A6-0F99-E4B66435A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58058F-21DF-361B-BBFB-B7B6E9405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16FC5B-A0A2-943A-6804-854E102B5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C7E8C9-C129-7131-F598-5BD00946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groups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4277AC-F10B-188F-A6F5-5A7FA0EB1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3B3185-28E7-3F2D-B4F5-FF45C0E1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640" y="2130117"/>
            <a:ext cx="6875455" cy="341577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sz="3700" b="1" dirty="0"/>
              <a:t> </a:t>
            </a:r>
            <a:r>
              <a:rPr lang="en-US" b="1" dirty="0"/>
              <a:t>Business </a:t>
            </a:r>
            <a:r>
              <a:rPr lang="en-US" b="1" dirty="0">
                <a:effectLst/>
              </a:rPr>
              <a:t>Associations:</a:t>
            </a:r>
          </a:p>
          <a:p>
            <a:r>
              <a:rPr lang="en-US" dirty="0"/>
              <a:t>International Business of Cambodia (IBC) </a:t>
            </a:r>
          </a:p>
          <a:p>
            <a:r>
              <a:rPr lang="en-US" dirty="0"/>
              <a:t>Business Chamber of Commerce </a:t>
            </a:r>
          </a:p>
          <a:p>
            <a:r>
              <a:rPr lang="en-US" dirty="0"/>
              <a:t>Industrial Association 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AutoShape 2" descr="2,000+ Free Check List &amp; List Images - Pixabay">
            <a:extLst>
              <a:ext uri="{FF2B5EF4-FFF2-40B4-BE49-F238E27FC236}">
                <a16:creationId xmlns:a16="http://schemas.microsoft.com/office/drawing/2014/main" id="{3CE9F864-3D7A-9645-B677-8B4059E5C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18EB5-D9A3-7B76-DFBB-34A59385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4" y="2359716"/>
            <a:ext cx="2851422" cy="21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F3045-8F43-986C-DA58-3B44B2FE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1AA716F-E47F-9A22-52DD-25689CFF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79DE29-833D-AEEC-DE10-A86E4D5B7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025DAB6-677A-61C1-FE52-FE0480D4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7F1A88-E430-8243-5725-A4D7680C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groups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169F4B-E9C6-E418-3399-61B76A6F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66B577-A920-1764-2E9C-191364CE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05" y="2261541"/>
            <a:ext cx="7605530" cy="2349829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700" b="1" dirty="0"/>
              <a:t> </a:t>
            </a:r>
            <a:r>
              <a:rPr lang="en-US" sz="3000" b="1" dirty="0">
                <a:effectLst/>
              </a:rPr>
              <a:t>Local Communities:</a:t>
            </a:r>
          </a:p>
          <a:p>
            <a:r>
              <a:rPr lang="en-US" sz="3000" dirty="0"/>
              <a:t>Communities/ Community Ecotourism </a:t>
            </a:r>
          </a:p>
          <a:p>
            <a:r>
              <a:rPr lang="en-US" sz="3000" dirty="0"/>
              <a:t>Non-Government Organization (NGO’s)</a:t>
            </a:r>
          </a:p>
          <a:p>
            <a:r>
              <a:rPr lang="en-US" sz="3000" dirty="0"/>
              <a:t>Artisans and local businesses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AutoShape 2" descr="2,000+ Free Check List &amp; List Images - Pixabay">
            <a:extLst>
              <a:ext uri="{FF2B5EF4-FFF2-40B4-BE49-F238E27FC236}">
                <a16:creationId xmlns:a16="http://schemas.microsoft.com/office/drawing/2014/main" id="{7821F65F-4F4E-96B4-331A-D68475A13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ECB79-2067-0B83-EF5A-9701B6E1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95" y="2648585"/>
            <a:ext cx="2487505" cy="1865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BEED3-A092-C537-50CB-B634D4FA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4" y="2359716"/>
            <a:ext cx="2851422" cy="21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6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People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  <a:p>
            <a:r>
              <a:rPr lang="en-US" dirty="0"/>
              <a:t>Secretariat Team </a:t>
            </a:r>
          </a:p>
        </p:txBody>
      </p:sp>
      <p:sp>
        <p:nvSpPr>
          <p:cNvPr id="2" name="Rectangle 1" descr="Group">
            <a:extLst>
              <a:ext uri="{FF2B5EF4-FFF2-40B4-BE49-F238E27FC236}">
                <a16:creationId xmlns:a16="http://schemas.microsoft.com/office/drawing/2014/main" id="{66908DFF-490F-1463-B216-014C40227D82}"/>
              </a:ext>
            </a:extLst>
          </p:cNvPr>
          <p:cNvSpPr/>
          <p:nvPr/>
        </p:nvSpPr>
        <p:spPr>
          <a:xfrm>
            <a:off x="4578532" y="2540725"/>
            <a:ext cx="868680" cy="757645"/>
          </a:xfrm>
          <a:prstGeom prst="rect">
            <a:avLst/>
          </a:prstGeom>
          <a:blipFill>
            <a:blip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7102B-5332-EB49-A59C-DE2F90048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73025"/>
            <a:ext cx="9353550" cy="6711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E06A12-A436-7879-8A36-C65CB8DB47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B3529-5D4D-8D22-8EA7-F9014342E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73025"/>
            <a:ext cx="9169641" cy="67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7FE25-29EC-5319-90D5-3A8D6D8B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86" y="0"/>
            <a:ext cx="8831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451528-0368-45CE-A13E-EDB97BE9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Secretariat team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B328BF-1AD6-4365-B1FE-A5A39673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latin typeface="+mj-lt"/>
              </a:rPr>
              <a:t>Executive Director</a:t>
            </a:r>
          </a:p>
          <a:p>
            <a:r>
              <a:rPr lang="en-US" dirty="0">
                <a:latin typeface="+mj-lt"/>
              </a:rPr>
              <a:t>Manager</a:t>
            </a:r>
          </a:p>
          <a:p>
            <a:r>
              <a:rPr lang="en-US" dirty="0">
                <a:latin typeface="+mj-lt"/>
              </a:rPr>
              <a:t>Admin and accountant </a:t>
            </a:r>
          </a:p>
          <a:p>
            <a:r>
              <a:rPr lang="en-US" dirty="0">
                <a:latin typeface="+mj-lt"/>
              </a:rPr>
              <a:t>Event supportive staff</a:t>
            </a:r>
          </a:p>
          <a:p>
            <a:r>
              <a:rPr lang="en-US" dirty="0">
                <a:latin typeface="+mj-lt"/>
              </a:rPr>
              <a:t>Intern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71CC486-5346-2F60-4CED-4E88594BD1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766" r="17766" b="13571"/>
          <a:stretch/>
        </p:blipFill>
        <p:spPr>
          <a:xfrm>
            <a:off x="820445" y="1917852"/>
            <a:ext cx="2449299" cy="26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7BF62-46F1-20DE-BD8C-6C2B997B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E9356D-3E41-8CED-ADC9-D8B9B10B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6" y="1885125"/>
            <a:ext cx="3228974" cy="2093975"/>
          </a:xfrm>
        </p:spPr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2B5F84-51E4-4343-2268-5270D013E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Member</a:t>
            </a:r>
          </a:p>
          <a:p>
            <a:r>
              <a:rPr lang="en-US" dirty="0"/>
              <a:t>How to become our member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41B36C-BC07-734E-F079-2A9A8FCF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630784" y="2564176"/>
            <a:ext cx="800774" cy="8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16" y="723900"/>
            <a:ext cx="5101810" cy="5153025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About the Federation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Our Story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Mission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Vision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Objective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Strategies and Plans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Action plans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Target groups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+mj-lt"/>
              </a:rPr>
              <a:t>            </a:t>
            </a:r>
            <a:r>
              <a:rPr lang="en-US" b="1" dirty="0"/>
              <a:t>Our people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Executive Team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Secretariat Team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Membership 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Our members 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How to become our member? 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27" name="Rectangle 26" descr="Handshake">
            <a:extLst>
              <a:ext uri="{FF2B5EF4-FFF2-40B4-BE49-F238E27FC236}">
                <a16:creationId xmlns:a16="http://schemas.microsoft.com/office/drawing/2014/main" id="{BEF34E1C-44B9-4EFC-8126-D51A3EA9BF40}"/>
              </a:ext>
            </a:extLst>
          </p:cNvPr>
          <p:cNvSpPr/>
          <p:nvPr/>
        </p:nvSpPr>
        <p:spPr>
          <a:xfrm>
            <a:off x="5416375" y="723900"/>
            <a:ext cx="499424" cy="499424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8626838" y="704416"/>
            <a:ext cx="499424" cy="499424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Graphic 4" descr="Umbrella with solid fill">
            <a:extLst>
              <a:ext uri="{FF2B5EF4-FFF2-40B4-BE49-F238E27FC236}">
                <a16:creationId xmlns:a16="http://schemas.microsoft.com/office/drawing/2014/main" id="{BC5F4535-3D8B-B779-1313-A64E5B7045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1921" y="2379452"/>
            <a:ext cx="499424" cy="499424"/>
          </a:xfrm>
          <a:prstGeom prst="rect">
            <a:avLst/>
          </a:prstGeom>
        </p:spPr>
      </p:pic>
      <p:pic>
        <p:nvPicPr>
          <p:cNvPr id="8" name="Graphic 7" descr="Chess pieces with solid fill">
            <a:extLst>
              <a:ext uri="{FF2B5EF4-FFF2-40B4-BE49-F238E27FC236}">
                <a16:creationId xmlns:a16="http://schemas.microsoft.com/office/drawing/2014/main" id="{B9FF122D-DD57-FC7A-F67E-7F753590E1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3983" y="2379452"/>
            <a:ext cx="499424" cy="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2970D-1CDF-6B29-8515-23E1CC2E5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F8E41CE-CC8D-A080-E634-EF6656A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7D0E83-2E78-588C-E073-1850B355F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F75634-FEC8-3DB5-63BF-2262162AE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06D6BA-C79F-2FF1-39AF-C9A24E5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91C9F5-A996-B943-AECD-CE90ED822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1E07F6-DB8E-E7D1-9986-BDA3B7FA6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1" y="1970559"/>
            <a:ext cx="6508172" cy="4722341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sz="3700" b="1" dirty="0"/>
              <a:t> </a:t>
            </a:r>
            <a:endParaRPr lang="en-US" sz="3600" b="1" dirty="0">
              <a:latin typeface="+mj-lt"/>
            </a:endParaRP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AutoShape 2" descr="2,000+ Free Check List &amp; List Images - Pixabay">
            <a:extLst>
              <a:ext uri="{FF2B5EF4-FFF2-40B4-BE49-F238E27FC236}">
                <a16:creationId xmlns:a16="http://schemas.microsoft.com/office/drawing/2014/main" id="{3BCC4099-938B-3B96-F291-C3FA8D10E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29E2F-3C61-1EEF-44B2-C4A98AAA1E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468" y="2069661"/>
            <a:ext cx="2571518" cy="2413877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22DEA7-19E6-5628-95EA-EE3E8A5890E3}"/>
              </a:ext>
            </a:extLst>
          </p:cNvPr>
          <p:cNvSpPr txBox="1">
            <a:spLocks/>
          </p:cNvSpPr>
          <p:nvPr/>
        </p:nvSpPr>
        <p:spPr>
          <a:xfrm>
            <a:off x="3124201" y="1970559"/>
            <a:ext cx="4241799" cy="4722341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6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3600" b="1" dirty="0">
                <a:latin typeface="+mj-lt"/>
              </a:rPr>
              <a:t> </a:t>
            </a:r>
            <a:r>
              <a:rPr lang="en-US" sz="3600" b="1" dirty="0"/>
              <a:t>Tourism Associations:</a:t>
            </a:r>
          </a:p>
          <a:p>
            <a:r>
              <a:rPr lang="en-US" sz="3600" dirty="0"/>
              <a:t>Cambodia Hotel Association</a:t>
            </a:r>
          </a:p>
          <a:p>
            <a:r>
              <a:rPr lang="en-US" sz="3600" dirty="0"/>
              <a:t>Cambodia Restaurant Association</a:t>
            </a:r>
          </a:p>
          <a:p>
            <a:r>
              <a:rPr lang="en-US" sz="3600" dirty="0"/>
              <a:t>Cambodia Chef Society</a:t>
            </a:r>
          </a:p>
          <a:p>
            <a:r>
              <a:rPr lang="en-US" sz="3600" dirty="0"/>
              <a:t>Pacific Asia Travel Association in Cambodia (PATACC) </a:t>
            </a:r>
          </a:p>
          <a:p>
            <a:r>
              <a:rPr lang="en-US" sz="3600" dirty="0"/>
              <a:t>CAMDMC (Cambodia Destination Management Company) </a:t>
            </a:r>
          </a:p>
          <a:p>
            <a:r>
              <a:rPr lang="en-US" sz="3600" dirty="0"/>
              <a:t>Professional Institute of Excellence (PIE)</a:t>
            </a:r>
          </a:p>
          <a:p>
            <a:endParaRPr lang="en-US" sz="36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6554749-0C3D-E361-3ED7-46E359806F13}"/>
              </a:ext>
            </a:extLst>
          </p:cNvPr>
          <p:cNvSpPr txBox="1">
            <a:spLocks/>
          </p:cNvSpPr>
          <p:nvPr/>
        </p:nvSpPr>
        <p:spPr>
          <a:xfrm>
            <a:off x="7511473" y="2142961"/>
            <a:ext cx="4241799" cy="437753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Siem Reap Tourism Club (STC) </a:t>
            </a:r>
          </a:p>
          <a:p>
            <a:r>
              <a:rPr lang="en-US" sz="2300" dirty="0" err="1"/>
              <a:t>EuroCham</a:t>
            </a:r>
            <a:r>
              <a:rPr lang="en-US" sz="2300" dirty="0"/>
              <a:t> – Tourism Hospitality Committee</a:t>
            </a:r>
          </a:p>
          <a:p>
            <a:r>
              <a:rPr lang="en-US" sz="2300" dirty="0"/>
              <a:t>Cambodia Spa and Wellness Association</a:t>
            </a:r>
          </a:p>
          <a:p>
            <a:r>
              <a:rPr lang="en-US" sz="2300" dirty="0"/>
              <a:t>Cambodia Airport</a:t>
            </a:r>
          </a:p>
          <a:p>
            <a:r>
              <a:rPr lang="en-US" sz="2300" dirty="0"/>
              <a:t>International Business Chamber of Cambodia (IBC)</a:t>
            </a:r>
          </a:p>
          <a:p>
            <a:r>
              <a:rPr lang="en-US" sz="2300" dirty="0"/>
              <a:t>Cambodia Logistic and Transportation association (CLTA)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40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3E9E5-E442-85AE-05AC-5DA62EAA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9AA13E-74CE-5341-DC4E-F04C7FAD0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88F9D5-0171-8AEC-511D-36FD42FE2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B0E328B-9B87-3FBB-0C78-BE4347E9A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E2A55E-6E7E-436F-E345-86EAF9B4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57" y="641629"/>
            <a:ext cx="6093821" cy="11503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become our Members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350C20-C9B3-FFF3-10FC-CB1054920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1928C0-2E64-344B-BDF2-89B0C4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1" y="1970559"/>
            <a:ext cx="6508172" cy="4722341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sz="3700" b="1" dirty="0"/>
              <a:t> </a:t>
            </a:r>
            <a:endParaRPr lang="en-US" sz="3600" b="1" dirty="0">
              <a:latin typeface="+mj-lt"/>
            </a:endParaRP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AutoShape 2" descr="2,000+ Free Check List &amp; List Images - Pixabay">
            <a:extLst>
              <a:ext uri="{FF2B5EF4-FFF2-40B4-BE49-F238E27FC236}">
                <a16:creationId xmlns:a16="http://schemas.microsoft.com/office/drawing/2014/main" id="{5971D32B-02D6-0953-B6BA-238AE73445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549DB-D86D-2DE4-9E2D-0F3D547D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00" y="2067933"/>
            <a:ext cx="1987983" cy="1866114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D1B6764-B8AA-9FD2-E882-65E191F7CB7E}"/>
              </a:ext>
            </a:extLst>
          </p:cNvPr>
          <p:cNvSpPr txBox="1">
            <a:spLocks/>
          </p:cNvSpPr>
          <p:nvPr/>
        </p:nvSpPr>
        <p:spPr>
          <a:xfrm>
            <a:off x="4767943" y="2414005"/>
            <a:ext cx="7256417" cy="368568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/>
              <a:t>If you are either: </a:t>
            </a:r>
          </a:p>
          <a:p>
            <a:r>
              <a:rPr lang="en-US" sz="2300" dirty="0"/>
              <a:t>Tourism Association  </a:t>
            </a:r>
          </a:p>
          <a:p>
            <a:r>
              <a:rPr lang="en-US" sz="2300" dirty="0"/>
              <a:t>Business Association </a:t>
            </a:r>
          </a:p>
          <a:p>
            <a:r>
              <a:rPr lang="en-US" sz="2300" dirty="0"/>
              <a:t>Chamber of Commerce/Tourism</a:t>
            </a:r>
          </a:p>
          <a:p>
            <a:r>
              <a:rPr lang="en-US" sz="2300" dirty="0"/>
              <a:t>Local Community/Community Based Ecotourism  </a:t>
            </a:r>
          </a:p>
          <a:p>
            <a:r>
              <a:rPr lang="en-US" sz="2300" dirty="0"/>
              <a:t>Non-Government Organization (NGO)/Tourism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74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New 2027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/>
              <a:t>What are your keys plans for the coming year?</a:t>
            </a:r>
          </a:p>
          <a:p>
            <a:r>
              <a:rPr lang="en-US"/>
              <a:t>One</a:t>
            </a:r>
          </a:p>
          <a:p>
            <a:r>
              <a:rPr lang="en-US"/>
              <a:t>Two</a:t>
            </a:r>
          </a:p>
          <a:p>
            <a:r>
              <a:rPr lang="en-US"/>
              <a:t>Three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BFED47D-32F0-4122-A924-A0A6C0FB3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470" r="2" b="2"/>
          <a:stretch>
            <a:fillRect/>
          </a:stretch>
        </p:blipFill>
        <p:spPr>
          <a:xfrm>
            <a:off x="5850924" y="1489362"/>
            <a:ext cx="5556593" cy="4488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DB72-3964-96F8-436D-00B1116C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08" y="117764"/>
            <a:ext cx="9439983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  <a:latin typeface="+mj-lt"/>
              </a:rPr>
              <a:t>Thank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Federation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A8359F-00D6-408F-ACF5-D8A1A931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Our Story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Mission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Vision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Objective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141A0-7F8A-864E-DC37-937EDF192E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79690" y="2521132"/>
            <a:ext cx="906710" cy="9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Story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02" y="2108201"/>
            <a:ext cx="5943600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3600" b="1" dirty="0">
                <a:latin typeface="+mj-lt"/>
              </a:rPr>
              <a:t>FOUNDERS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1- Pacific Asia Travel Association Cambodia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  Chapter (PATACC)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2- Cambodia Hotel Association (CHA)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3- Cambodia Restaurant Association (CRA)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4- Cambodia Airport (SCA)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E759BE-288E-843A-BCF3-6AE24BEB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4" y="1292918"/>
            <a:ext cx="3734658" cy="31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Story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02" y="2108201"/>
            <a:ext cx="5943600" cy="3760891"/>
          </a:xfrm>
        </p:spPr>
        <p:txBody>
          <a:bodyPr vert="horz" lIns="0" tIns="45720" rIns="0" bIns="45720" rtlCol="0">
            <a:normAutofit fontScale="70000" lnSpcReduction="20000"/>
          </a:bodyPr>
          <a:lstStyle/>
          <a:p>
            <a:r>
              <a:rPr lang="en-US" sz="3600" b="1" dirty="0">
                <a:latin typeface="+mj-lt"/>
              </a:rPr>
              <a:t>FUNDERS: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1- Cambodia Airport (SCA)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2- Thalias Group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3- All tourism stakeholders (hotels, restaurants, etc..)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r>
              <a:rPr lang="en-US" sz="3600" b="1" dirty="0">
                <a:latin typeface="+mj-lt"/>
              </a:rPr>
              <a:t>SPONSORS: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1- SMART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2- BRED BANK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3- KHMER BEVERAGES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D1282-1A57-AD5D-736A-09F1EB06D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4" y="1292918"/>
            <a:ext cx="3734658" cy="31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4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AE93F-1628-8404-1823-77F3CB72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1E71FE-7E4E-7087-F8E9-924C5F55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44754E-C26A-78B8-7AFB-6A6888108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0A5AFC9-8E54-6045-4867-A7FF482B4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5E40D7-4E87-3C00-819F-AD094309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55F63E-74E0-05E9-6F9F-17555A22B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26451A-2B12-DF68-F818-C779A287C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077" y="2108201"/>
            <a:ext cx="7527073" cy="3760891"/>
          </a:xfrm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mission of the Cambodia Tourism Federation (CTF) is to unite the private- sector and their associations represent the diverse interests of Cambodia's tourism industry, fostering collaboration and innovation to promote sustainable growth, enhance the quality of services, and elevate Cambodia as a premier global travel destination.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26567B-B6E9-FC21-9067-5AE0E1A3AB67}"/>
              </a:ext>
            </a:extLst>
          </p:cNvPr>
          <p:cNvGrpSpPr/>
          <p:nvPr/>
        </p:nvGrpSpPr>
        <p:grpSpPr>
          <a:xfrm>
            <a:off x="1193532" y="1791970"/>
            <a:ext cx="2057802" cy="2059097"/>
            <a:chOff x="1335741" y="1385447"/>
            <a:chExt cx="2743736" cy="2745463"/>
          </a:xfrm>
        </p:grpSpPr>
        <p:sp>
          <p:nvSpPr>
            <p:cNvPr id="4" name="Circle">
              <a:extLst>
                <a:ext uri="{FF2B5EF4-FFF2-40B4-BE49-F238E27FC236}">
                  <a16:creationId xmlns:a16="http://schemas.microsoft.com/office/drawing/2014/main" id="{EE4AA759-AC53-B8FB-7A5C-9A8384A1DB52}"/>
                </a:ext>
              </a:extLst>
            </p:cNvPr>
            <p:cNvSpPr/>
            <p:nvPr/>
          </p:nvSpPr>
          <p:spPr>
            <a:xfrm>
              <a:off x="1922575" y="2605142"/>
              <a:ext cx="938934" cy="938936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910B79C0-F802-6BD1-F38F-940D8875391C}"/>
                </a:ext>
              </a:extLst>
            </p:cNvPr>
            <p:cNvSpPr/>
            <p:nvPr/>
          </p:nvSpPr>
          <p:spPr>
            <a:xfrm>
              <a:off x="1335741" y="1385447"/>
              <a:ext cx="2743736" cy="274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096" extrusionOk="0">
                  <a:moveTo>
                    <a:pt x="6867" y="14147"/>
                  </a:moveTo>
                  <a:cubicBezTo>
                    <a:pt x="7505" y="14792"/>
                    <a:pt x="8543" y="14792"/>
                    <a:pt x="9181" y="14147"/>
                  </a:cubicBezTo>
                  <a:cubicBezTo>
                    <a:pt x="9233" y="14093"/>
                    <a:pt x="9312" y="14093"/>
                    <a:pt x="9364" y="14147"/>
                  </a:cubicBezTo>
                  <a:cubicBezTo>
                    <a:pt x="9417" y="14200"/>
                    <a:pt x="9417" y="14279"/>
                    <a:pt x="9364" y="14332"/>
                  </a:cubicBezTo>
                  <a:cubicBezTo>
                    <a:pt x="8997" y="14704"/>
                    <a:pt x="8509" y="14898"/>
                    <a:pt x="8020" y="14898"/>
                  </a:cubicBezTo>
                  <a:cubicBezTo>
                    <a:pt x="7531" y="14898"/>
                    <a:pt x="7051" y="14712"/>
                    <a:pt x="6675" y="14332"/>
                  </a:cubicBezTo>
                  <a:cubicBezTo>
                    <a:pt x="5933" y="13581"/>
                    <a:pt x="5933" y="12369"/>
                    <a:pt x="6675" y="11618"/>
                  </a:cubicBezTo>
                  <a:cubicBezTo>
                    <a:pt x="6727" y="11565"/>
                    <a:pt x="6806" y="11565"/>
                    <a:pt x="6858" y="11618"/>
                  </a:cubicBezTo>
                  <a:cubicBezTo>
                    <a:pt x="6911" y="11671"/>
                    <a:pt x="6911" y="11750"/>
                    <a:pt x="6858" y="11804"/>
                  </a:cubicBezTo>
                  <a:cubicBezTo>
                    <a:pt x="6230" y="12449"/>
                    <a:pt x="6230" y="13501"/>
                    <a:pt x="6867" y="14147"/>
                  </a:cubicBezTo>
                  <a:close/>
                  <a:moveTo>
                    <a:pt x="15484" y="5614"/>
                  </a:moveTo>
                  <a:lnTo>
                    <a:pt x="13791" y="7330"/>
                  </a:lnTo>
                  <a:cubicBezTo>
                    <a:pt x="16829" y="10504"/>
                    <a:pt x="16794" y="15588"/>
                    <a:pt x="13703" y="18718"/>
                  </a:cubicBezTo>
                  <a:cubicBezTo>
                    <a:pt x="13564" y="18859"/>
                    <a:pt x="13407" y="19001"/>
                    <a:pt x="13258" y="19133"/>
                  </a:cubicBezTo>
                  <a:lnTo>
                    <a:pt x="14961" y="20857"/>
                  </a:lnTo>
                  <a:cubicBezTo>
                    <a:pt x="15013" y="20910"/>
                    <a:pt x="15013" y="20990"/>
                    <a:pt x="14961" y="21043"/>
                  </a:cubicBezTo>
                  <a:cubicBezTo>
                    <a:pt x="14934" y="21070"/>
                    <a:pt x="14900" y="21078"/>
                    <a:pt x="14865" y="21078"/>
                  </a:cubicBezTo>
                  <a:cubicBezTo>
                    <a:pt x="14830" y="21078"/>
                    <a:pt x="14795" y="21070"/>
                    <a:pt x="14769" y="21043"/>
                  </a:cubicBezTo>
                  <a:lnTo>
                    <a:pt x="13057" y="19310"/>
                  </a:lnTo>
                  <a:cubicBezTo>
                    <a:pt x="13057" y="19310"/>
                    <a:pt x="13057" y="19310"/>
                    <a:pt x="13057" y="19310"/>
                  </a:cubicBezTo>
                  <a:cubicBezTo>
                    <a:pt x="11599" y="20504"/>
                    <a:pt x="9809" y="21096"/>
                    <a:pt x="8028" y="21096"/>
                  </a:cubicBezTo>
                  <a:cubicBezTo>
                    <a:pt x="6230" y="21096"/>
                    <a:pt x="4431" y="20486"/>
                    <a:pt x="2965" y="19275"/>
                  </a:cubicBezTo>
                  <a:cubicBezTo>
                    <a:pt x="2956" y="19284"/>
                    <a:pt x="2956" y="19301"/>
                    <a:pt x="2938" y="19310"/>
                  </a:cubicBezTo>
                  <a:lnTo>
                    <a:pt x="1227" y="21043"/>
                  </a:lnTo>
                  <a:cubicBezTo>
                    <a:pt x="1201" y="21070"/>
                    <a:pt x="1166" y="21078"/>
                    <a:pt x="1131" y="21078"/>
                  </a:cubicBezTo>
                  <a:cubicBezTo>
                    <a:pt x="1096" y="21078"/>
                    <a:pt x="1061" y="21070"/>
                    <a:pt x="1035" y="21043"/>
                  </a:cubicBezTo>
                  <a:cubicBezTo>
                    <a:pt x="983" y="20990"/>
                    <a:pt x="983" y="20910"/>
                    <a:pt x="1035" y="20857"/>
                  </a:cubicBezTo>
                  <a:lnTo>
                    <a:pt x="2746" y="19124"/>
                  </a:lnTo>
                  <a:cubicBezTo>
                    <a:pt x="2755" y="19116"/>
                    <a:pt x="2755" y="19116"/>
                    <a:pt x="2764" y="19116"/>
                  </a:cubicBezTo>
                  <a:cubicBezTo>
                    <a:pt x="2624" y="18992"/>
                    <a:pt x="2484" y="18859"/>
                    <a:pt x="2345" y="18726"/>
                  </a:cubicBezTo>
                  <a:cubicBezTo>
                    <a:pt x="-781" y="15561"/>
                    <a:pt x="-781" y="10407"/>
                    <a:pt x="2345" y="7241"/>
                  </a:cubicBezTo>
                  <a:cubicBezTo>
                    <a:pt x="5444" y="4103"/>
                    <a:pt x="10456" y="4076"/>
                    <a:pt x="13590" y="7153"/>
                  </a:cubicBezTo>
                  <a:lnTo>
                    <a:pt x="15100" y="5623"/>
                  </a:lnTo>
                  <a:lnTo>
                    <a:pt x="15083" y="5623"/>
                  </a:lnTo>
                  <a:lnTo>
                    <a:pt x="15266" y="5438"/>
                  </a:lnTo>
                  <a:lnTo>
                    <a:pt x="15266" y="2935"/>
                  </a:lnTo>
                  <a:lnTo>
                    <a:pt x="18165" y="0"/>
                  </a:lnTo>
                  <a:lnTo>
                    <a:pt x="18470" y="2378"/>
                  </a:lnTo>
                  <a:lnTo>
                    <a:pt x="20819" y="2688"/>
                  </a:lnTo>
                  <a:lnTo>
                    <a:pt x="17920" y="5623"/>
                  </a:lnTo>
                  <a:lnTo>
                    <a:pt x="15484" y="5623"/>
                  </a:lnTo>
                  <a:close/>
                  <a:moveTo>
                    <a:pt x="20260" y="2874"/>
                  </a:moveTo>
                  <a:lnTo>
                    <a:pt x="18401" y="2626"/>
                  </a:lnTo>
                  <a:lnTo>
                    <a:pt x="18025" y="3006"/>
                  </a:lnTo>
                  <a:lnTo>
                    <a:pt x="18043" y="3024"/>
                  </a:lnTo>
                  <a:lnTo>
                    <a:pt x="15746" y="5349"/>
                  </a:lnTo>
                  <a:lnTo>
                    <a:pt x="17816" y="5349"/>
                  </a:lnTo>
                  <a:lnTo>
                    <a:pt x="20260" y="2874"/>
                  </a:lnTo>
                  <a:close/>
                  <a:moveTo>
                    <a:pt x="15528" y="5163"/>
                  </a:moveTo>
                  <a:lnTo>
                    <a:pt x="18217" y="2440"/>
                  </a:lnTo>
                  <a:lnTo>
                    <a:pt x="17973" y="557"/>
                  </a:lnTo>
                  <a:lnTo>
                    <a:pt x="15528" y="3033"/>
                  </a:lnTo>
                  <a:lnTo>
                    <a:pt x="15528" y="5163"/>
                  </a:lnTo>
                  <a:close/>
                  <a:moveTo>
                    <a:pt x="13599" y="7515"/>
                  </a:moveTo>
                  <a:lnTo>
                    <a:pt x="12289" y="8842"/>
                  </a:lnTo>
                  <a:cubicBezTo>
                    <a:pt x="14498" y="11176"/>
                    <a:pt x="14472" y="14898"/>
                    <a:pt x="12202" y="17197"/>
                  </a:cubicBezTo>
                  <a:cubicBezTo>
                    <a:pt x="11049" y="18364"/>
                    <a:pt x="9539" y="18948"/>
                    <a:pt x="8028" y="18948"/>
                  </a:cubicBezTo>
                  <a:cubicBezTo>
                    <a:pt x="6518" y="18948"/>
                    <a:pt x="5008" y="18364"/>
                    <a:pt x="3855" y="17197"/>
                  </a:cubicBezTo>
                  <a:cubicBezTo>
                    <a:pt x="1550" y="14863"/>
                    <a:pt x="1550" y="11070"/>
                    <a:pt x="3855" y="8744"/>
                  </a:cubicBezTo>
                  <a:cubicBezTo>
                    <a:pt x="6125" y="6446"/>
                    <a:pt x="9801" y="6419"/>
                    <a:pt x="12106" y="8656"/>
                  </a:cubicBezTo>
                  <a:lnTo>
                    <a:pt x="13415" y="7330"/>
                  </a:lnTo>
                  <a:cubicBezTo>
                    <a:pt x="11914" y="5862"/>
                    <a:pt x="9967" y="5119"/>
                    <a:pt x="8020" y="5119"/>
                  </a:cubicBezTo>
                  <a:cubicBezTo>
                    <a:pt x="6029" y="5119"/>
                    <a:pt x="4047" y="5888"/>
                    <a:pt x="2537" y="7418"/>
                  </a:cubicBezTo>
                  <a:cubicBezTo>
                    <a:pt x="-493" y="10486"/>
                    <a:pt x="-493" y="15464"/>
                    <a:pt x="2537" y="18532"/>
                  </a:cubicBezTo>
                  <a:cubicBezTo>
                    <a:pt x="5566" y="21600"/>
                    <a:pt x="10482" y="21600"/>
                    <a:pt x="13511" y="18532"/>
                  </a:cubicBezTo>
                  <a:cubicBezTo>
                    <a:pt x="16506" y="15499"/>
                    <a:pt x="16532" y="10592"/>
                    <a:pt x="13599" y="7515"/>
                  </a:cubicBezTo>
                  <a:close/>
                  <a:moveTo>
                    <a:pt x="12106" y="9036"/>
                  </a:moveTo>
                  <a:lnTo>
                    <a:pt x="10735" y="10424"/>
                  </a:lnTo>
                  <a:cubicBezTo>
                    <a:pt x="12088" y="11892"/>
                    <a:pt x="12053" y="14191"/>
                    <a:pt x="10648" y="15623"/>
                  </a:cubicBezTo>
                  <a:cubicBezTo>
                    <a:pt x="9949" y="16330"/>
                    <a:pt x="9024" y="16719"/>
                    <a:pt x="8037" y="16719"/>
                  </a:cubicBezTo>
                  <a:cubicBezTo>
                    <a:pt x="7051" y="16719"/>
                    <a:pt x="6125" y="16330"/>
                    <a:pt x="5427" y="15623"/>
                  </a:cubicBezTo>
                  <a:cubicBezTo>
                    <a:pt x="3986" y="14164"/>
                    <a:pt x="3986" y="11786"/>
                    <a:pt x="5427" y="10327"/>
                  </a:cubicBezTo>
                  <a:cubicBezTo>
                    <a:pt x="6125" y="9620"/>
                    <a:pt x="7051" y="9231"/>
                    <a:pt x="8037" y="9231"/>
                  </a:cubicBezTo>
                  <a:cubicBezTo>
                    <a:pt x="8980" y="9231"/>
                    <a:pt x="9871" y="9584"/>
                    <a:pt x="10560" y="10239"/>
                  </a:cubicBezTo>
                  <a:lnTo>
                    <a:pt x="11931" y="8850"/>
                  </a:lnTo>
                  <a:cubicBezTo>
                    <a:pt x="10840" y="7798"/>
                    <a:pt x="9443" y="7268"/>
                    <a:pt x="8037" y="7268"/>
                  </a:cubicBezTo>
                  <a:cubicBezTo>
                    <a:pt x="6597" y="7268"/>
                    <a:pt x="5147" y="7825"/>
                    <a:pt x="4047" y="8939"/>
                  </a:cubicBezTo>
                  <a:cubicBezTo>
                    <a:pt x="1847" y="11167"/>
                    <a:pt x="1847" y="14792"/>
                    <a:pt x="4047" y="17020"/>
                  </a:cubicBezTo>
                  <a:cubicBezTo>
                    <a:pt x="6247" y="19248"/>
                    <a:pt x="9827" y="19248"/>
                    <a:pt x="12027" y="17020"/>
                  </a:cubicBezTo>
                  <a:cubicBezTo>
                    <a:pt x="14184" y="14819"/>
                    <a:pt x="14210" y="11273"/>
                    <a:pt x="12106" y="9036"/>
                  </a:cubicBezTo>
                  <a:close/>
                  <a:moveTo>
                    <a:pt x="10359" y="10424"/>
                  </a:moveTo>
                  <a:cubicBezTo>
                    <a:pt x="9722" y="9823"/>
                    <a:pt x="8901" y="9496"/>
                    <a:pt x="8028" y="9496"/>
                  </a:cubicBezTo>
                  <a:cubicBezTo>
                    <a:pt x="7112" y="9496"/>
                    <a:pt x="6247" y="9858"/>
                    <a:pt x="5601" y="10513"/>
                  </a:cubicBezTo>
                  <a:cubicBezTo>
                    <a:pt x="4265" y="11865"/>
                    <a:pt x="4265" y="14076"/>
                    <a:pt x="5601" y="15429"/>
                  </a:cubicBezTo>
                  <a:cubicBezTo>
                    <a:pt x="6247" y="16083"/>
                    <a:pt x="7112" y="16445"/>
                    <a:pt x="8028" y="16445"/>
                  </a:cubicBezTo>
                  <a:cubicBezTo>
                    <a:pt x="8945" y="16445"/>
                    <a:pt x="9809" y="16083"/>
                    <a:pt x="10456" y="15429"/>
                  </a:cubicBezTo>
                  <a:cubicBezTo>
                    <a:pt x="11765" y="14102"/>
                    <a:pt x="11791" y="11972"/>
                    <a:pt x="10543" y="10601"/>
                  </a:cubicBezTo>
                  <a:lnTo>
                    <a:pt x="9216" y="11945"/>
                  </a:lnTo>
                  <a:lnTo>
                    <a:pt x="9792" y="12529"/>
                  </a:lnTo>
                  <a:cubicBezTo>
                    <a:pt x="9871" y="12608"/>
                    <a:pt x="9836" y="12758"/>
                    <a:pt x="9722" y="12785"/>
                  </a:cubicBezTo>
                  <a:lnTo>
                    <a:pt x="8788" y="13041"/>
                  </a:lnTo>
                  <a:lnTo>
                    <a:pt x="7854" y="13298"/>
                  </a:lnTo>
                  <a:cubicBezTo>
                    <a:pt x="7740" y="13324"/>
                    <a:pt x="7635" y="13227"/>
                    <a:pt x="7670" y="13112"/>
                  </a:cubicBezTo>
                  <a:lnTo>
                    <a:pt x="7924" y="12166"/>
                  </a:lnTo>
                  <a:lnTo>
                    <a:pt x="8177" y="11220"/>
                  </a:lnTo>
                  <a:cubicBezTo>
                    <a:pt x="8203" y="11105"/>
                    <a:pt x="8351" y="11070"/>
                    <a:pt x="8430" y="11149"/>
                  </a:cubicBezTo>
                  <a:lnTo>
                    <a:pt x="9032" y="11759"/>
                  </a:lnTo>
                  <a:lnTo>
                    <a:pt x="10359" y="10424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236508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1E9A6-7537-3AA9-AF8B-DE29C972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4396CE-34F3-BEE5-830E-79C042BFE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6D1D5-84CD-7C55-64B0-3503B8F17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CCCD21-53C1-3B23-ADB2-118F788BE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2A1D86-E623-2640-FBF7-DADD93F7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0256B7-8F9E-B5C6-2F66-D3019FED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89C1E0-DE0B-CAAA-93DB-2232E2F2C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387" y="2108201"/>
            <a:ext cx="6917115" cy="3760891"/>
          </a:xfrm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vision of the Cambodia Tourism Federation (CTF) is to establish Cambodia as a world-renowned tourism destination known for its rich cultural heritage, vibrant modern experiences, exceptional hospitality, and commitment to sustainable tourism development.</a:t>
            </a:r>
          </a:p>
          <a:p>
            <a:pPr marL="0" indent="0">
              <a:buNone/>
            </a:pPr>
            <a:r>
              <a:rPr lang="en-US" sz="3600" b="1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262F7A-62F7-7D4D-8E2B-1FF40A4A9466}"/>
              </a:ext>
            </a:extLst>
          </p:cNvPr>
          <p:cNvGrpSpPr/>
          <p:nvPr/>
        </p:nvGrpSpPr>
        <p:grpSpPr>
          <a:xfrm>
            <a:off x="1092200" y="1791970"/>
            <a:ext cx="2084987" cy="2034071"/>
            <a:chOff x="4707160" y="1419967"/>
            <a:chExt cx="2779982" cy="2712094"/>
          </a:xfrm>
        </p:grpSpPr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97BAD447-427E-F3CB-1F7F-154EAE914EAF}"/>
                </a:ext>
              </a:extLst>
            </p:cNvPr>
            <p:cNvSpPr/>
            <p:nvPr/>
          </p:nvSpPr>
          <p:spPr>
            <a:xfrm>
              <a:off x="5834802" y="2490077"/>
              <a:ext cx="517795" cy="517795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CE87CACF-CB86-20D5-24BE-D2D88D4ADB74}"/>
                </a:ext>
              </a:extLst>
            </p:cNvPr>
            <p:cNvSpPr/>
            <p:nvPr/>
          </p:nvSpPr>
          <p:spPr>
            <a:xfrm>
              <a:off x="4707160" y="1419967"/>
              <a:ext cx="2779982" cy="271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12766"/>
                  </a:moveTo>
                  <a:cubicBezTo>
                    <a:pt x="11971" y="12766"/>
                    <a:pt x="12937" y="11785"/>
                    <a:pt x="12937" y="10566"/>
                  </a:cubicBezTo>
                  <a:cubicBezTo>
                    <a:pt x="12937" y="9347"/>
                    <a:pt x="11980" y="8367"/>
                    <a:pt x="10791" y="8367"/>
                  </a:cubicBezTo>
                  <a:cubicBezTo>
                    <a:pt x="9602" y="8367"/>
                    <a:pt x="8645" y="9347"/>
                    <a:pt x="8645" y="10566"/>
                  </a:cubicBezTo>
                  <a:cubicBezTo>
                    <a:pt x="8645" y="11785"/>
                    <a:pt x="9611" y="12766"/>
                    <a:pt x="10791" y="12766"/>
                  </a:cubicBezTo>
                  <a:close/>
                  <a:moveTo>
                    <a:pt x="10791" y="8651"/>
                  </a:moveTo>
                  <a:cubicBezTo>
                    <a:pt x="11828" y="8651"/>
                    <a:pt x="12669" y="9512"/>
                    <a:pt x="12669" y="10575"/>
                  </a:cubicBezTo>
                  <a:cubicBezTo>
                    <a:pt x="12669" y="11639"/>
                    <a:pt x="11828" y="12500"/>
                    <a:pt x="10791" y="12500"/>
                  </a:cubicBezTo>
                  <a:cubicBezTo>
                    <a:pt x="9754" y="12500"/>
                    <a:pt x="8914" y="11639"/>
                    <a:pt x="8914" y="10575"/>
                  </a:cubicBezTo>
                  <a:cubicBezTo>
                    <a:pt x="8914" y="9512"/>
                    <a:pt x="9763" y="8651"/>
                    <a:pt x="10791" y="8651"/>
                  </a:cubicBezTo>
                  <a:close/>
                  <a:moveTo>
                    <a:pt x="21555" y="10502"/>
                  </a:moveTo>
                  <a:cubicBezTo>
                    <a:pt x="19186" y="6745"/>
                    <a:pt x="15163" y="4490"/>
                    <a:pt x="10800" y="4490"/>
                  </a:cubicBezTo>
                  <a:cubicBezTo>
                    <a:pt x="6437" y="4490"/>
                    <a:pt x="2414" y="6736"/>
                    <a:pt x="45" y="10502"/>
                  </a:cubicBezTo>
                  <a:lnTo>
                    <a:pt x="0" y="10575"/>
                  </a:lnTo>
                  <a:lnTo>
                    <a:pt x="45" y="10649"/>
                  </a:lnTo>
                  <a:cubicBezTo>
                    <a:pt x="2414" y="14406"/>
                    <a:pt x="6437" y="16661"/>
                    <a:pt x="10800" y="16661"/>
                  </a:cubicBezTo>
                  <a:cubicBezTo>
                    <a:pt x="15163" y="16661"/>
                    <a:pt x="19186" y="14415"/>
                    <a:pt x="21555" y="10649"/>
                  </a:cubicBezTo>
                  <a:lnTo>
                    <a:pt x="21600" y="10575"/>
                  </a:lnTo>
                  <a:lnTo>
                    <a:pt x="21555" y="10502"/>
                  </a:lnTo>
                  <a:close/>
                  <a:moveTo>
                    <a:pt x="313" y="10575"/>
                  </a:moveTo>
                  <a:cubicBezTo>
                    <a:pt x="2199" y="7625"/>
                    <a:pt x="5132" y="5636"/>
                    <a:pt x="8440" y="4994"/>
                  </a:cubicBezTo>
                  <a:cubicBezTo>
                    <a:pt x="6339" y="5929"/>
                    <a:pt x="4864" y="8083"/>
                    <a:pt x="4864" y="10575"/>
                  </a:cubicBezTo>
                  <a:cubicBezTo>
                    <a:pt x="4864" y="13068"/>
                    <a:pt x="6339" y="15222"/>
                    <a:pt x="8440" y="16156"/>
                  </a:cubicBezTo>
                  <a:cubicBezTo>
                    <a:pt x="5132" y="15515"/>
                    <a:pt x="2199" y="13526"/>
                    <a:pt x="313" y="10575"/>
                  </a:cubicBezTo>
                  <a:close/>
                  <a:moveTo>
                    <a:pt x="10791" y="4765"/>
                  </a:moveTo>
                  <a:cubicBezTo>
                    <a:pt x="13911" y="4765"/>
                    <a:pt x="16459" y="7368"/>
                    <a:pt x="16459" y="10575"/>
                  </a:cubicBezTo>
                  <a:cubicBezTo>
                    <a:pt x="16459" y="13783"/>
                    <a:pt x="13920" y="16386"/>
                    <a:pt x="10791" y="16386"/>
                  </a:cubicBezTo>
                  <a:cubicBezTo>
                    <a:pt x="7662" y="16386"/>
                    <a:pt x="5123" y="13783"/>
                    <a:pt x="5123" y="10575"/>
                  </a:cubicBezTo>
                  <a:cubicBezTo>
                    <a:pt x="5123" y="7368"/>
                    <a:pt x="7671" y="4765"/>
                    <a:pt x="10791" y="4765"/>
                  </a:cubicBezTo>
                  <a:close/>
                  <a:moveTo>
                    <a:pt x="13151" y="16156"/>
                  </a:moveTo>
                  <a:cubicBezTo>
                    <a:pt x="15252" y="15222"/>
                    <a:pt x="16727" y="13068"/>
                    <a:pt x="16727" y="10575"/>
                  </a:cubicBezTo>
                  <a:cubicBezTo>
                    <a:pt x="16727" y="8083"/>
                    <a:pt x="15252" y="5929"/>
                    <a:pt x="13151" y="4994"/>
                  </a:cubicBezTo>
                  <a:cubicBezTo>
                    <a:pt x="16459" y="5636"/>
                    <a:pt x="19392" y="7625"/>
                    <a:pt x="21278" y="10575"/>
                  </a:cubicBezTo>
                  <a:cubicBezTo>
                    <a:pt x="19392" y="13526"/>
                    <a:pt x="16459" y="15515"/>
                    <a:pt x="13151" y="16156"/>
                  </a:cubicBezTo>
                  <a:close/>
                  <a:moveTo>
                    <a:pt x="10925" y="3217"/>
                  </a:moveTo>
                  <a:lnTo>
                    <a:pt x="10657" y="3217"/>
                  </a:lnTo>
                  <a:lnTo>
                    <a:pt x="10657" y="0"/>
                  </a:lnTo>
                  <a:lnTo>
                    <a:pt x="10925" y="0"/>
                  </a:lnTo>
                  <a:lnTo>
                    <a:pt x="10925" y="3217"/>
                  </a:lnTo>
                  <a:close/>
                  <a:moveTo>
                    <a:pt x="8252" y="3308"/>
                  </a:moveTo>
                  <a:lnTo>
                    <a:pt x="6035" y="1036"/>
                  </a:lnTo>
                  <a:lnTo>
                    <a:pt x="6223" y="843"/>
                  </a:lnTo>
                  <a:lnTo>
                    <a:pt x="8440" y="3116"/>
                  </a:lnTo>
                  <a:lnTo>
                    <a:pt x="8252" y="3308"/>
                  </a:lnTo>
                  <a:close/>
                  <a:moveTo>
                    <a:pt x="13312" y="3308"/>
                  </a:moveTo>
                  <a:lnTo>
                    <a:pt x="13124" y="3116"/>
                  </a:lnTo>
                  <a:lnTo>
                    <a:pt x="15342" y="843"/>
                  </a:lnTo>
                  <a:lnTo>
                    <a:pt x="15529" y="1036"/>
                  </a:lnTo>
                  <a:lnTo>
                    <a:pt x="13312" y="3308"/>
                  </a:lnTo>
                  <a:close/>
                  <a:moveTo>
                    <a:pt x="10639" y="18383"/>
                  </a:moveTo>
                  <a:lnTo>
                    <a:pt x="10907" y="18383"/>
                  </a:lnTo>
                  <a:lnTo>
                    <a:pt x="10907" y="21600"/>
                  </a:lnTo>
                  <a:lnTo>
                    <a:pt x="10639" y="21600"/>
                  </a:lnTo>
                  <a:lnTo>
                    <a:pt x="10639" y="18383"/>
                  </a:lnTo>
                  <a:close/>
                  <a:moveTo>
                    <a:pt x="13312" y="18292"/>
                  </a:moveTo>
                  <a:lnTo>
                    <a:pt x="15529" y="20564"/>
                  </a:lnTo>
                  <a:lnTo>
                    <a:pt x="15342" y="20757"/>
                  </a:lnTo>
                  <a:lnTo>
                    <a:pt x="13124" y="18484"/>
                  </a:lnTo>
                  <a:lnTo>
                    <a:pt x="13312" y="18292"/>
                  </a:lnTo>
                  <a:close/>
                  <a:moveTo>
                    <a:pt x="8252" y="18292"/>
                  </a:moveTo>
                  <a:lnTo>
                    <a:pt x="8440" y="18484"/>
                  </a:lnTo>
                  <a:lnTo>
                    <a:pt x="6223" y="20757"/>
                  </a:lnTo>
                  <a:lnTo>
                    <a:pt x="6035" y="20564"/>
                  </a:lnTo>
                  <a:lnTo>
                    <a:pt x="8252" y="1829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118555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D7AFB-D89A-9AB5-8D41-7D5A72482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097F93-774F-EBC2-3ECF-FDC724328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AD723E-5C9C-E2E1-4DB7-158CB2809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D1DAFB-71D7-6A82-118E-C30A65A96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22B18-9BFA-328D-3D92-1BEA7DA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3" y="641629"/>
            <a:ext cx="5983605" cy="115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B4C275-3850-5E97-1C4A-9D0FD201A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C913C0A-5806-9E87-8A5E-DEA4628696B5}"/>
              </a:ext>
            </a:extLst>
          </p:cNvPr>
          <p:cNvGrpSpPr/>
          <p:nvPr/>
        </p:nvGrpSpPr>
        <p:grpSpPr>
          <a:xfrm>
            <a:off x="1170336" y="2227063"/>
            <a:ext cx="1770151" cy="1825135"/>
            <a:chOff x="8377749" y="1408460"/>
            <a:chExt cx="2449743" cy="270864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F696DBCF-D6C6-1368-59D4-97D153CD5E15}"/>
                </a:ext>
              </a:extLst>
            </p:cNvPr>
            <p:cNvSpPr/>
            <p:nvPr/>
          </p:nvSpPr>
          <p:spPr>
            <a:xfrm>
              <a:off x="8377749" y="1408460"/>
              <a:ext cx="815815" cy="70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5" y="21600"/>
                  </a:moveTo>
                  <a:lnTo>
                    <a:pt x="0" y="21600"/>
                  </a:lnTo>
                  <a:lnTo>
                    <a:pt x="5392" y="10818"/>
                  </a:lnTo>
                  <a:lnTo>
                    <a:pt x="10785" y="0"/>
                  </a:lnTo>
                  <a:lnTo>
                    <a:pt x="16208" y="1081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9BC386FC-4E74-DEEE-F45C-87B07FB97CEB}"/>
                </a:ext>
              </a:extLst>
            </p:cNvPr>
            <p:cNvSpPr/>
            <p:nvPr/>
          </p:nvSpPr>
          <p:spPr>
            <a:xfrm>
              <a:off x="9194714" y="1408460"/>
              <a:ext cx="816965" cy="70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5385" y="10818"/>
                  </a:lnTo>
                  <a:lnTo>
                    <a:pt x="10800" y="0"/>
                  </a:lnTo>
                  <a:lnTo>
                    <a:pt x="16185" y="1081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1E084FEF-5840-E5DA-0C1F-B5B3A17FB1B9}"/>
                </a:ext>
              </a:extLst>
            </p:cNvPr>
            <p:cNvSpPr/>
            <p:nvPr/>
          </p:nvSpPr>
          <p:spPr>
            <a:xfrm>
              <a:off x="9194714" y="2121866"/>
              <a:ext cx="816965" cy="199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5385" y="10800"/>
                  </a:lnTo>
                  <a:lnTo>
                    <a:pt x="10800" y="21600"/>
                  </a:lnTo>
                  <a:lnTo>
                    <a:pt x="16185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9F2F952-DF84-4C94-7CFE-58699AC9B0E9}"/>
                </a:ext>
              </a:extLst>
            </p:cNvPr>
            <p:cNvSpPr/>
            <p:nvPr/>
          </p:nvSpPr>
          <p:spPr>
            <a:xfrm>
              <a:off x="10011679" y="1408460"/>
              <a:ext cx="815813" cy="70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5" y="21600"/>
                  </a:moveTo>
                  <a:lnTo>
                    <a:pt x="0" y="21600"/>
                  </a:lnTo>
                  <a:lnTo>
                    <a:pt x="5392" y="10818"/>
                  </a:lnTo>
                  <a:lnTo>
                    <a:pt x="10785" y="0"/>
                  </a:lnTo>
                  <a:lnTo>
                    <a:pt x="16208" y="1081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947E21A-A607-DC0A-D664-88B94054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43" y="2247641"/>
            <a:ext cx="1865538" cy="185334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11ADABB-E563-577E-F16B-24BC5FA9AF22}"/>
              </a:ext>
            </a:extLst>
          </p:cNvPr>
          <p:cNvSpPr txBox="1">
            <a:spLocks/>
          </p:cNvSpPr>
          <p:nvPr/>
        </p:nvSpPr>
        <p:spPr>
          <a:xfrm>
            <a:off x="3957925" y="2192389"/>
            <a:ext cx="7848600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Advocacy and Policy Support</a:t>
            </a:r>
          </a:p>
          <a:p>
            <a:r>
              <a:rPr lang="en-US" sz="3600" dirty="0"/>
              <a:t>Enhance Tourism Infrastructure and Services</a:t>
            </a:r>
          </a:p>
          <a:p>
            <a:r>
              <a:rPr lang="en-US" sz="3600" dirty="0"/>
              <a:t>Promote Sustainable Tourism Practices</a:t>
            </a:r>
          </a:p>
          <a:p>
            <a:r>
              <a:rPr lang="en-US" sz="3600" dirty="0"/>
              <a:t>Strengthen Marketing and Promotion</a:t>
            </a:r>
          </a:p>
          <a:p>
            <a:r>
              <a:rPr lang="en-US" sz="3600" dirty="0"/>
              <a:t>Capacity Building and Training</a:t>
            </a:r>
          </a:p>
          <a:p>
            <a:r>
              <a:rPr lang="en-US" sz="3600" dirty="0"/>
              <a:t>Foster Collaboration and Innovation</a:t>
            </a:r>
            <a:r>
              <a:rPr lang="en-US" sz="3600" dirty="0">
                <a:latin typeface="+mj-lt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36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27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41956-EC83-C55E-EFBB-763BC333E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72DBAB-6415-019F-1E0F-46FCA1C1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Strategies and Action Plans</a:t>
            </a:r>
            <a:br>
              <a:rPr lang="en-US" b="1" dirty="0"/>
            </a:br>
            <a:endParaRPr lang="en-US" sz="4400" dirty="0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AD8504-246A-E15D-5008-7912EA111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Strategy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Action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Target groups</a:t>
            </a:r>
          </a:p>
        </p:txBody>
      </p:sp>
      <p:pic>
        <p:nvPicPr>
          <p:cNvPr id="2" name="Graphic 1" descr="Chess pieces with solid fill">
            <a:extLst>
              <a:ext uri="{FF2B5EF4-FFF2-40B4-BE49-F238E27FC236}">
                <a16:creationId xmlns:a16="http://schemas.microsoft.com/office/drawing/2014/main" id="{4B685D1E-329D-573A-FF2B-8F5D950137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5691" y="2602971"/>
            <a:ext cx="670293" cy="6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24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1997</TotalTime>
  <Words>597</Words>
  <Application>Microsoft Office PowerPoint</Application>
  <PresentationFormat>Widescreen</PresentationFormat>
  <Paragraphs>221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Calibri</vt:lpstr>
      <vt:lpstr>Poppins</vt:lpstr>
      <vt:lpstr>Poppins Bold</vt:lpstr>
      <vt:lpstr>Wingdings</vt:lpstr>
      <vt:lpstr>RetrospectVTI</vt:lpstr>
      <vt:lpstr>Federation Profile  </vt:lpstr>
      <vt:lpstr>Content</vt:lpstr>
      <vt:lpstr>About Federation </vt:lpstr>
      <vt:lpstr>Our Story</vt:lpstr>
      <vt:lpstr>Our Story</vt:lpstr>
      <vt:lpstr>Mission</vt:lpstr>
      <vt:lpstr>Vision</vt:lpstr>
      <vt:lpstr>Objectives  </vt:lpstr>
      <vt:lpstr>Strategies and Action Plans </vt:lpstr>
      <vt:lpstr>PowerPoint Presentation</vt:lpstr>
      <vt:lpstr>PowerPoint Presentation</vt:lpstr>
      <vt:lpstr>Target groups</vt:lpstr>
      <vt:lpstr>Target groups</vt:lpstr>
      <vt:lpstr>Target groups</vt:lpstr>
      <vt:lpstr>Our People</vt:lpstr>
      <vt:lpstr>PowerPoint Presentation</vt:lpstr>
      <vt:lpstr>PowerPoint Presentation</vt:lpstr>
      <vt:lpstr>Secretariat team</vt:lpstr>
      <vt:lpstr>Members</vt:lpstr>
      <vt:lpstr>Members</vt:lpstr>
      <vt:lpstr>How to become our Members</vt:lpstr>
      <vt:lpstr>New 2027 Initiatives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Channoline NAK</dc:creator>
  <cp:lastModifiedBy>Channoline NAK</cp:lastModifiedBy>
  <cp:revision>3</cp:revision>
  <dcterms:created xsi:type="dcterms:W3CDTF">2024-06-05T12:17:56Z</dcterms:created>
  <dcterms:modified xsi:type="dcterms:W3CDTF">2026-06-30T05:14:10Z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